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Anton"/>
      <p:regular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Inter"/>
      <p:regular r:id="rId45"/>
      <p:bold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Fira Sans Extra Condensed Medium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  <p:embeddedFont>
      <p:font typeface="Libre Baskerville"/>
      <p:regular r:id="rId59"/>
      <p:bold r:id="rId60"/>
      <p: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ton-regular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61" Type="http://schemas.openxmlformats.org/officeDocument/2006/relationships/font" Target="fonts/LibreBaskerville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ibreBaskerville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8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11.xml"/><Relationship Id="rId59" Type="http://schemas.openxmlformats.org/officeDocument/2006/relationships/font" Target="fonts/LibreBaskerville-regular.fntdata"/><Relationship Id="rId14" Type="http://schemas.openxmlformats.org/officeDocument/2006/relationships/slide" Target="slides/slide10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9fa940987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9fa940987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500f4061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500f4061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a32894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a32894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500f406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500f406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530f241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530f241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980381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980381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80381a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80381a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30f24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30f24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db553f3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db553f3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500f4061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500f4061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9fa940987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9fa94098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980381a9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980381a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de02eba9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de02eba9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980381a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980381a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00f4061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500f4061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00f4061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00f4061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500f4061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500f4061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30f241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530f241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500f406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500f406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980381a9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980381a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500f4061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500f4061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00f406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00f406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5500f4061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5500f4061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9fa940987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9fa94098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500f406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500f40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fa94098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fa94098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de02eba9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de02eba9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db553f3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db553f3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30f241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530f241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469d1f4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9469d1f4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 flipH="1" rot="10800000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10800000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ctrTitle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14" type="title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5" type="subTitle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subTitle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subTitle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9" type="subTitle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10800000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10800000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flipH="1" rot="10800000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0800000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flipH="1" rot="10800000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hasCustomPrompt="1"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5" type="title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subTitle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9" type="subTitle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9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8.jpg"/><Relationship Id="rId7" Type="http://schemas.openxmlformats.org/officeDocument/2006/relationships/image" Target="../media/image12.jp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487500" y="1739492"/>
            <a:ext cx="8169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Gestão do teletrabalho na </a:t>
            </a:r>
            <a:r>
              <a:rPr lang="en">
                <a:solidFill>
                  <a:srgbClr val="4A8CFF"/>
                </a:solidFill>
              </a:rPr>
              <a:t>UFPE</a:t>
            </a:r>
            <a:endParaRPr>
              <a:solidFill>
                <a:srgbClr val="4A8CFF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1885802" y="3792108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2º Status Report - Grupo 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EXPECTATIVAS E CONCLUSÕES</a:t>
            </a:r>
            <a:endParaRPr/>
          </a:p>
        </p:txBody>
      </p:sp>
      <p:sp>
        <p:nvSpPr>
          <p:cNvPr id="273" name="Google Shape;273;p37"/>
          <p:cNvSpPr txBox="1"/>
          <p:nvPr>
            <p:ph idx="4294967295" type="subTitle"/>
          </p:nvPr>
        </p:nvSpPr>
        <p:spPr>
          <a:xfrm>
            <a:off x="788100" y="1629838"/>
            <a:ext cx="22617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Atividades por setores mensuradas para o teletrabalho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274" name="Google Shape;274;p37"/>
          <p:cNvSpPr txBox="1"/>
          <p:nvPr>
            <p:ph idx="4294967295" type="subTitle"/>
          </p:nvPr>
        </p:nvSpPr>
        <p:spPr>
          <a:xfrm>
            <a:off x="788100" y="2653300"/>
            <a:ext cx="22617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Esperamos conseguir auxiliar os servidores e chefias imediatas a ter uma plataforma de gestão, que consiga mensurar o trabalho dos servidores.</a:t>
            </a:r>
            <a:endParaRPr sz="1100"/>
          </a:p>
        </p:txBody>
      </p:sp>
      <p:sp>
        <p:nvSpPr>
          <p:cNvPr id="275" name="Google Shape;275;p37"/>
          <p:cNvSpPr txBox="1"/>
          <p:nvPr>
            <p:ph idx="4294967295" type="subTitle"/>
          </p:nvPr>
        </p:nvSpPr>
        <p:spPr>
          <a:xfrm>
            <a:off x="3274650" y="1548475"/>
            <a:ext cx="2261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Definição de quem pode e quem não pode aderir ao teletrabalho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276" name="Google Shape;276;p37"/>
          <p:cNvSpPr txBox="1"/>
          <p:nvPr>
            <p:ph idx="4294967295" type="subTitle"/>
          </p:nvPr>
        </p:nvSpPr>
        <p:spPr>
          <a:xfrm>
            <a:off x="5761200" y="1548475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Rodízio de colaboradores para que sempre tenha alguém disponível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277" name="Google Shape;277;p37"/>
          <p:cNvSpPr txBox="1"/>
          <p:nvPr>
            <p:ph idx="4294967295" type="subTitle"/>
          </p:nvPr>
        </p:nvSpPr>
        <p:spPr>
          <a:xfrm>
            <a:off x="3236500" y="2653300"/>
            <a:ext cx="22617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 definição dos servidores que podem ou não aderir ao teletrabalho é definida pela UFPE.</a:t>
            </a:r>
            <a:endParaRPr sz="1100"/>
          </a:p>
        </p:txBody>
      </p:sp>
      <p:sp>
        <p:nvSpPr>
          <p:cNvPr id="278" name="Google Shape;278;p37"/>
          <p:cNvSpPr txBox="1"/>
          <p:nvPr>
            <p:ph idx="4294967295" type="subTitle"/>
          </p:nvPr>
        </p:nvSpPr>
        <p:spPr>
          <a:xfrm>
            <a:off x="5684900" y="2653300"/>
            <a:ext cx="25869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 modelo de disponibilidade do time será alinhado internamente entre o time e o gestor.</a:t>
            </a:r>
            <a:endParaRPr sz="1100"/>
          </a:p>
        </p:txBody>
      </p:sp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 b="5543" l="16009" r="53467" t="69621"/>
          <a:stretch/>
        </p:blipFill>
        <p:spPr>
          <a:xfrm>
            <a:off x="1575175" y="4162225"/>
            <a:ext cx="36577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5543" l="57244" r="13000" t="69621"/>
          <a:stretch/>
        </p:blipFill>
        <p:spPr>
          <a:xfrm>
            <a:off x="3989350" y="4134900"/>
            <a:ext cx="422050" cy="3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5543" l="57244" r="13000" t="69621"/>
          <a:stretch/>
        </p:blipFill>
        <p:spPr>
          <a:xfrm>
            <a:off x="6681025" y="4134900"/>
            <a:ext cx="422051" cy="3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EXPECTATIVAS E CONCLUSÕES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 txBox="1"/>
          <p:nvPr>
            <p:ph idx="4294967295" type="subTitle"/>
          </p:nvPr>
        </p:nvSpPr>
        <p:spPr>
          <a:xfrm>
            <a:off x="1742525" y="1247450"/>
            <a:ext cx="2847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Chefias imediatas avaliando os níveis </a:t>
            </a:r>
            <a:br>
              <a:rPr b="1" lang="en" sz="1500">
                <a:solidFill>
                  <a:schemeClr val="accent5"/>
                </a:solidFill>
              </a:rPr>
            </a:br>
            <a:r>
              <a:rPr b="1" lang="en" sz="1500">
                <a:solidFill>
                  <a:schemeClr val="accent5"/>
                </a:solidFill>
              </a:rPr>
              <a:t>abaixo com atividades igualitárias para os colaboradores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288" name="Google Shape;288;p38"/>
          <p:cNvSpPr txBox="1"/>
          <p:nvPr>
            <p:ph idx="4294967295" type="subTitle"/>
          </p:nvPr>
        </p:nvSpPr>
        <p:spPr>
          <a:xfrm>
            <a:off x="1742525" y="2722200"/>
            <a:ext cx="22617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 modelo de disponibilidade do time será alinhado internamente entre o time e o gestor.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89" name="Google Shape;289;p38"/>
          <p:cNvSpPr txBox="1"/>
          <p:nvPr>
            <p:ph idx="4294967295" type="subTitle"/>
          </p:nvPr>
        </p:nvSpPr>
        <p:spPr>
          <a:xfrm>
            <a:off x="4590175" y="1388375"/>
            <a:ext cx="2811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Cultura de um padrão de horário de comunicação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290" name="Google Shape;290;p38"/>
          <p:cNvSpPr txBox="1"/>
          <p:nvPr>
            <p:ph idx="4294967295" type="subTitle"/>
          </p:nvPr>
        </p:nvSpPr>
        <p:spPr>
          <a:xfrm>
            <a:off x="4590175" y="2722200"/>
            <a:ext cx="22617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 modelo de disponibilidade do time será alinhado internamente entre o time e o gestor.</a:t>
            </a:r>
            <a:endParaRPr sz="1100"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5543" l="57244" r="13000" t="69621"/>
          <a:stretch/>
        </p:blipFill>
        <p:spPr>
          <a:xfrm>
            <a:off x="5510000" y="4134900"/>
            <a:ext cx="422050" cy="3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 b="5543" l="57244" r="13000" t="69621"/>
          <a:stretch/>
        </p:blipFill>
        <p:spPr>
          <a:xfrm>
            <a:off x="2662350" y="4134900"/>
            <a:ext cx="422051" cy="3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713300" y="24824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298" name="Google Shape;298;p39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r>
              <a:rPr lang="en"/>
              <a:t> de solução</a:t>
            </a:r>
            <a:endParaRPr/>
          </a:p>
        </p:txBody>
      </p:sp>
      <p:sp>
        <p:nvSpPr>
          <p:cNvPr id="304" name="Google Shape;304;p40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851950" y="1216300"/>
            <a:ext cx="74271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Buscar ou desenvolver uma plataforma que atenda, de forma eficaz, as leis e sane as dores dos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sistema utilizará métricas de horário x esforço para mensurar as atividades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foco será no acompanhamento e desenvolvimento de atividades tanto para o gestor quanto para o servidor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Estudo da ferramentas para implementação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solução</a:t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776425" y="1199525"/>
            <a:ext cx="8024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istema de gestão: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 base no estudo do modelo AS-IS do “Gestão de teletrabalho na UFPE”, pudemos propor uma idealização de processo TO-BE que fará sentido para nortear a escolha do sistema de gestão.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AS-IS x TO-BE</a:t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87" y="1155496"/>
            <a:ext cx="5750276" cy="15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908" y="2803075"/>
            <a:ext cx="5275069" cy="19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AS-IS x TO-BE</a:t>
            </a:r>
            <a:endParaRPr/>
          </a:p>
        </p:txBody>
      </p:sp>
      <p:sp>
        <p:nvSpPr>
          <p:cNvPr id="329" name="Google Shape;329;p4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29393" l="53196" r="7370" t="0"/>
          <a:stretch/>
        </p:blipFill>
        <p:spPr>
          <a:xfrm>
            <a:off x="4258625" y="1112127"/>
            <a:ext cx="4692552" cy="31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 rotWithShape="1">
          <a:blip r:embed="rId4">
            <a:alphaModFix/>
          </a:blip>
          <a:srcRect b="0" l="56282" r="0" t="0"/>
          <a:stretch/>
        </p:blipFill>
        <p:spPr>
          <a:xfrm>
            <a:off x="532912" y="1435325"/>
            <a:ext cx="3506276" cy="21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 analisadas</a:t>
            </a:r>
            <a:endParaRPr/>
          </a:p>
        </p:txBody>
      </p:sp>
      <p:sp>
        <p:nvSpPr>
          <p:cNvPr id="338" name="Google Shape;338;p44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4"/>
          <p:cNvSpPr txBox="1"/>
          <p:nvPr/>
        </p:nvSpPr>
        <p:spPr>
          <a:xfrm>
            <a:off x="776425" y="1064825"/>
            <a:ext cx="7877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Customização da plataforma OTRS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Seu custo de implementação ficava extremamente alto.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76425" y="1896875"/>
            <a:ext cx="7554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Customização da plataforma SUSEPE: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Por ser uma plataforma não-modular, a ideia foi descartada a nível de infra-estrutura.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776425" y="2792450"/>
            <a:ext cx="7554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lataforma POLARE: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plataforma está sendo desenvolvida pela UFRN e sua adequação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às demandas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Universidade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começará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ser analisada nos próximos dias.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2622575" y="2629575"/>
            <a:ext cx="599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de melhoria</a:t>
            </a:r>
            <a:endParaRPr/>
          </a:p>
        </p:txBody>
      </p:sp>
      <p:sp>
        <p:nvSpPr>
          <p:cNvPr id="348" name="Google Shape;348;p45"/>
          <p:cNvSpPr txBox="1"/>
          <p:nvPr>
            <p:ph idx="2" type="title"/>
          </p:nvPr>
        </p:nvSpPr>
        <p:spPr>
          <a:xfrm>
            <a:off x="4075675" y="148777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idx="4294967295" type="subTitle"/>
          </p:nvPr>
        </p:nvSpPr>
        <p:spPr>
          <a:xfrm>
            <a:off x="1904700" y="532075"/>
            <a:ext cx="5334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</a:rPr>
              <a:t>ESTRATÉGIA DE MELHORIA</a:t>
            </a:r>
            <a:endParaRPr b="1" sz="2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54" name="Google Shape;354;p46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6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/>
        </p:nvSpPr>
        <p:spPr>
          <a:xfrm>
            <a:off x="1519950" y="1248000"/>
            <a:ext cx="61041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Análise SWOT: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Redução de custos estruturais e maior desempenho alcançados com a implementação do sistema de gestão;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Flexibilidade à mudanças;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Opportunity: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Algu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 universidades  ou empresas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já desenvolveram uma solução que se aplica;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Mudança de leis e regulamentações.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Somos </a:t>
            </a:r>
            <a:r>
              <a:rPr lang="en"/>
              <a:t>Nós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1328863" y="2221125"/>
            <a:ext cx="1195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FranklinAmaral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2328363" y="3283925"/>
            <a:ext cx="936000" cy="9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subTitle"/>
          </p:nvPr>
        </p:nvSpPr>
        <p:spPr>
          <a:xfrm>
            <a:off x="3000713" y="2221125"/>
            <a:ext cx="1195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Isabela Ribeiro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32474" r="-1000" t="0"/>
          <a:stretch/>
        </p:blipFill>
        <p:spPr>
          <a:xfrm>
            <a:off x="3130463" y="1226225"/>
            <a:ext cx="936000" cy="9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4793363" y="2221125"/>
            <a:ext cx="1195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João Veloso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5">
            <a:alphaModFix/>
          </a:blip>
          <a:srcRect b="1559" l="0" r="0" t="1550"/>
          <a:stretch/>
        </p:blipFill>
        <p:spPr>
          <a:xfrm>
            <a:off x="4923113" y="1226225"/>
            <a:ext cx="936000" cy="9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6484338" y="2221125"/>
            <a:ext cx="1330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Júlio Tavares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6">
            <a:alphaModFix/>
          </a:blip>
          <a:srcRect b="1559" l="0" r="0" t="1550"/>
          <a:stretch/>
        </p:blipFill>
        <p:spPr>
          <a:xfrm>
            <a:off x="6614088" y="1226225"/>
            <a:ext cx="936000" cy="9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2198613" y="4278825"/>
            <a:ext cx="1195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Lucas Leandro</a:t>
            </a:r>
            <a:endParaRPr/>
          </a:p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3991263" y="4278825"/>
            <a:ext cx="1195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Renan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7">
            <a:alphaModFix/>
          </a:blip>
          <a:srcRect b="1559" l="0" r="0" t="1550"/>
          <a:stretch/>
        </p:blipFill>
        <p:spPr>
          <a:xfrm>
            <a:off x="4121013" y="3283925"/>
            <a:ext cx="936000" cy="9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1" type="subTitle"/>
          </p:nvPr>
        </p:nvSpPr>
        <p:spPr>
          <a:xfrm>
            <a:off x="5614601" y="4278825"/>
            <a:ext cx="1330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Thamires Morais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8">
            <a:alphaModFix/>
          </a:blip>
          <a:srcRect b="13661" l="0" r="0" t="13669"/>
          <a:stretch/>
        </p:blipFill>
        <p:spPr>
          <a:xfrm>
            <a:off x="5841613" y="3291350"/>
            <a:ext cx="936000" cy="90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9">
            <a:alphaModFix/>
          </a:blip>
          <a:srcRect b="1559" l="0" r="0" t="1550"/>
          <a:stretch/>
        </p:blipFill>
        <p:spPr>
          <a:xfrm>
            <a:off x="1392363" y="1226225"/>
            <a:ext cx="936000" cy="906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713300" y="24824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362" name="Google Shape;362;p47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idx="4294967295" type="subTitle"/>
          </p:nvPr>
        </p:nvSpPr>
        <p:spPr>
          <a:xfrm>
            <a:off x="1904700" y="532075"/>
            <a:ext cx="5334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</a:rPr>
              <a:t>METODOLOGIA DO PROJETO</a:t>
            </a:r>
            <a:endParaRPr b="1" sz="2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8" name="Google Shape;368;p48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8"/>
          <p:cNvSpPr txBox="1"/>
          <p:nvPr/>
        </p:nvSpPr>
        <p:spPr>
          <a:xfrm>
            <a:off x="1519950" y="1248000"/>
            <a:ext cx="6104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Reuniões de planejamento no início de cada iteração;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Reuniões com o time;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Documentar artefatos do projeto;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Reuniões com o cliente;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e Feedback;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Atualizar github do projeto ao final de cada iteração;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Análise e retrospectiva da iteração.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825" y="4161225"/>
            <a:ext cx="465800" cy="4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4">
            <a:alphaModFix/>
          </a:blip>
          <a:srcRect b="12345" l="15151" r="18279" t="17271"/>
          <a:stretch/>
        </p:blipFill>
        <p:spPr>
          <a:xfrm>
            <a:off x="7217075" y="4123175"/>
            <a:ext cx="588750" cy="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275" y="4189825"/>
            <a:ext cx="408600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 rotWithShape="1">
          <a:blip r:embed="rId6">
            <a:alphaModFix/>
          </a:blip>
          <a:srcRect b="0" l="16485" r="16060" t="0"/>
          <a:stretch/>
        </p:blipFill>
        <p:spPr>
          <a:xfrm>
            <a:off x="8454650" y="4186825"/>
            <a:ext cx="497165" cy="4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2631375" y="2735250"/>
            <a:ext cx="599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Atividades internas</a:t>
            </a:r>
            <a:endParaRPr/>
          </a:p>
        </p:txBody>
      </p:sp>
      <p:sp>
        <p:nvSpPr>
          <p:cNvPr id="380" name="Google Shape;380;p49"/>
          <p:cNvSpPr txBox="1"/>
          <p:nvPr>
            <p:ph idx="2" type="title"/>
          </p:nvPr>
        </p:nvSpPr>
        <p:spPr>
          <a:xfrm>
            <a:off x="4075675" y="148777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idx="4294967295" type="subTitle"/>
          </p:nvPr>
        </p:nvSpPr>
        <p:spPr>
          <a:xfrm>
            <a:off x="2122050" y="523250"/>
            <a:ext cx="4899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A8CFF"/>
                </a:solidFill>
              </a:rPr>
              <a:t>PLANEJADO</a:t>
            </a:r>
            <a:r>
              <a:rPr b="1" lang="en" sz="2500">
                <a:solidFill>
                  <a:schemeClr val="accent1"/>
                </a:solidFill>
              </a:rPr>
              <a:t> </a:t>
            </a:r>
            <a:r>
              <a:rPr b="1" lang="en" sz="2500">
                <a:solidFill>
                  <a:srgbClr val="999999"/>
                </a:solidFill>
              </a:rPr>
              <a:t>X REALIZADO</a:t>
            </a:r>
            <a:endParaRPr b="1" sz="25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86" name="Google Shape;386;p50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756600" y="1248000"/>
            <a:ext cx="7630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expectativas do processo com o cliente;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Reuniões semanais com o time do projeto;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Montar modelo BPMN AS-IS e TO-BE;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Montar Ishikawa e mapear problemas propostos;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Mapear as falhas dentro do  processo;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Desenvolver artefatos de gerenciamento de projeto;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Desenvolver a análise SWOT;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Procurar uma solução que atenda aos requisitos que mapeamos;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 txBox="1"/>
          <p:nvPr>
            <p:ph idx="4294967295" type="subTitle"/>
          </p:nvPr>
        </p:nvSpPr>
        <p:spPr>
          <a:xfrm>
            <a:off x="2122050" y="523250"/>
            <a:ext cx="4899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9999"/>
                </a:solidFill>
              </a:rPr>
              <a:t>PLANEJADO</a:t>
            </a:r>
            <a:r>
              <a:rPr b="1" lang="en" sz="2500">
                <a:solidFill>
                  <a:schemeClr val="accent1"/>
                </a:solidFill>
              </a:rPr>
              <a:t> </a:t>
            </a:r>
            <a:r>
              <a:rPr b="1" lang="en" sz="2500">
                <a:solidFill>
                  <a:srgbClr val="4A8CFF"/>
                </a:solidFill>
              </a:rPr>
              <a:t>X REALIZADO</a:t>
            </a:r>
            <a:endParaRPr b="1" sz="2500">
              <a:solidFill>
                <a:srgbClr val="4A8C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756600" y="1248000"/>
            <a:ext cx="7630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Validar expectativas do processo com o cliente;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Reuniões semanais com o time do projeto;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Montar modelo BPMN AS-IS e TO-BE;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Montar Ishikawa e mapear problemas propostos;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Mapear as falhas dentro do  processo;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Desenvolver artefatos de gerenciamento de projeto;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Desenvolver a análise SWOT;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CFF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rPr>
              <a:t>Procurar uma solução que atenda aos requisitos que mapeamos;</a:t>
            </a:r>
            <a:endParaRPr sz="1600">
              <a:solidFill>
                <a:srgbClr val="4A8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 txBox="1"/>
          <p:nvPr/>
        </p:nvSpPr>
        <p:spPr>
          <a:xfrm>
            <a:off x="949975" y="1512200"/>
            <a:ext cx="747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Melhoria na comunicação do time e desempenho de atividades;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Entendimento do problema 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do processo necessário para implementar a solução;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4294967295" type="subTitle"/>
          </p:nvPr>
        </p:nvSpPr>
        <p:spPr>
          <a:xfrm>
            <a:off x="2122050" y="523250"/>
            <a:ext cx="4899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O QUE DEU CERTO</a:t>
            </a:r>
            <a:endParaRPr b="1"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3"/>
          <p:cNvSpPr txBox="1"/>
          <p:nvPr/>
        </p:nvSpPr>
        <p:spPr>
          <a:xfrm>
            <a:off x="949975" y="1512200"/>
            <a:ext cx="747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conseguimos realizar algumas reuniões com o cliente;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Gargalos para desenvolver alguns artefatos;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53"/>
          <p:cNvSpPr txBox="1"/>
          <p:nvPr>
            <p:ph idx="4294967295" type="subTitle"/>
          </p:nvPr>
        </p:nvSpPr>
        <p:spPr>
          <a:xfrm>
            <a:off x="2122050" y="523250"/>
            <a:ext cx="4899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O QUE DEU ERRADO</a:t>
            </a:r>
            <a:endParaRPr b="1"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4"/>
          <p:cNvSpPr txBox="1"/>
          <p:nvPr/>
        </p:nvSpPr>
        <p:spPr>
          <a:xfrm>
            <a:off x="985800" y="1811625"/>
            <a:ext cx="7172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Disponibilidade dos integrantes para reuniões.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Dificuldade em realizar reuniões mais frequentes com o cliente.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54"/>
          <p:cNvSpPr txBox="1"/>
          <p:nvPr>
            <p:ph idx="4294967295" type="subTitle"/>
          </p:nvPr>
        </p:nvSpPr>
        <p:spPr>
          <a:xfrm>
            <a:off x="1330950" y="523250"/>
            <a:ext cx="6482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O QUE PRECISAMOS MELHORAR</a:t>
            </a:r>
            <a:endParaRPr b="1"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 txBox="1"/>
          <p:nvPr/>
        </p:nvSpPr>
        <p:spPr>
          <a:xfrm>
            <a:off x="985800" y="1811625"/>
            <a:ext cx="71724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 um cronograma mais curto para validar com o cliente com antecedência.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Fortalecimento da comunicação por meio de ferramentas de comunicação e gestão de tarefas alternativas.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55"/>
          <p:cNvSpPr txBox="1"/>
          <p:nvPr>
            <p:ph idx="4294967295" type="subTitle"/>
          </p:nvPr>
        </p:nvSpPr>
        <p:spPr>
          <a:xfrm>
            <a:off x="1330950" y="523250"/>
            <a:ext cx="6482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ESTRATÉGIA DE </a:t>
            </a:r>
            <a:r>
              <a:rPr b="1" lang="en" sz="2500">
                <a:solidFill>
                  <a:schemeClr val="accent1"/>
                </a:solidFill>
              </a:rPr>
              <a:t>MELHORIA (Interna)</a:t>
            </a:r>
            <a:endParaRPr b="1"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6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6"/>
          <p:cNvSpPr txBox="1"/>
          <p:nvPr/>
        </p:nvSpPr>
        <p:spPr>
          <a:xfrm>
            <a:off x="985800" y="1811625"/>
            <a:ext cx="717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soluções coletadas com o cliente.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Apresentar pontos fortes e fracos da solução.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❖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Propor fluxo resultante da adoção de sistema.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6"/>
          <p:cNvSpPr txBox="1"/>
          <p:nvPr>
            <p:ph idx="4294967295" type="subTitle"/>
          </p:nvPr>
        </p:nvSpPr>
        <p:spPr>
          <a:xfrm>
            <a:off x="1330950" y="523250"/>
            <a:ext cx="6482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PRÓXIMOS PASSOS</a:t>
            </a:r>
            <a:endParaRPr b="1"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499275" y="218850"/>
            <a:ext cx="8326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43"/>
                </a:solidFill>
                <a:latin typeface="Poppins"/>
                <a:ea typeface="Poppins"/>
                <a:cs typeface="Poppins"/>
                <a:sym typeface="Poppins"/>
              </a:rPr>
              <a:t>TIMELINE DO PROJETO</a:t>
            </a:r>
            <a:endParaRPr sz="3600">
              <a:solidFill>
                <a:srgbClr val="0000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2208025" y="18870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3184575" y="2608775"/>
            <a:ext cx="1336200" cy="387600"/>
          </a:xfrm>
          <a:prstGeom prst="rect">
            <a:avLst/>
          </a:prstGeom>
          <a:solidFill>
            <a:srgbClr val="00004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11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/07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3170875" y="3144450"/>
            <a:ext cx="15192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ELICITAÇÃO DE REQUISITOS</a:t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1ª reunião com o cliente para elicitação de requisitos sobre o módulo escolhido.</a:t>
            </a:r>
            <a:endParaRPr sz="11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400"/>
              <a:buFont typeface="Arial"/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692" y="3491041"/>
            <a:ext cx="716319" cy="6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4558725" y="2596175"/>
            <a:ext cx="1353000" cy="396000"/>
          </a:xfrm>
          <a:prstGeom prst="rect">
            <a:avLst/>
          </a:prstGeom>
          <a:solidFill>
            <a:srgbClr val="4A8CFF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21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/07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4567125" y="957725"/>
            <a:ext cx="13530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100">
                <a:latin typeface="Droid Sans"/>
                <a:ea typeface="Droid Sans"/>
                <a:cs typeface="Droid Sans"/>
                <a:sym typeface="Droid Sans"/>
              </a:rPr>
              <a:t>KICK-OFF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400"/>
              <a:buFont typeface="Arial"/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Alinhamento de expectativas, rever pontos do planejamento e eliminar dúvidas. 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154" y="3450491"/>
            <a:ext cx="564138" cy="7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419472" y="2604575"/>
            <a:ext cx="1344600" cy="396000"/>
          </a:xfrm>
          <a:prstGeom prst="rect">
            <a:avLst/>
          </a:prstGeom>
          <a:solidFill>
            <a:srgbClr val="00004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/07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419475" y="3128925"/>
            <a:ext cx="13362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roid Sans"/>
                <a:ea typeface="Droid Sans"/>
                <a:cs typeface="Droid Sans"/>
                <a:sym typeface="Droid Sans"/>
              </a:rPr>
              <a:t>APRESENTAÇÃO DO PROBLEMA</a:t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Apresentação do problema pelo cliente e análise inicial dos módulos </a:t>
            </a:r>
            <a: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existentes.</a:t>
            </a:r>
            <a:endParaRPr sz="11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149" y="1538465"/>
            <a:ext cx="750084" cy="632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5949677" y="2596175"/>
            <a:ext cx="1336200" cy="396000"/>
          </a:xfrm>
          <a:prstGeom prst="rect">
            <a:avLst/>
          </a:prstGeom>
          <a:solidFill>
            <a:srgbClr val="00004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18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/08</a:t>
            </a:r>
            <a:endParaRPr>
              <a:highlight>
                <a:srgbClr val="2F9E41"/>
              </a:highlight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5946575" y="3144450"/>
            <a:ext cx="15192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roid Sans"/>
                <a:ea typeface="Droid Sans"/>
                <a:cs typeface="Droid Sans"/>
                <a:sym typeface="Droid Sans"/>
              </a:rPr>
              <a:t>1º STATUS REPORT</a:t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Atividades realizadas a fim de buscar soluções para o problema proposto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4206" y="1620078"/>
            <a:ext cx="720732" cy="48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802027" y="2604575"/>
            <a:ext cx="1344600" cy="396000"/>
          </a:xfrm>
          <a:prstGeom prst="rect">
            <a:avLst/>
          </a:prstGeom>
          <a:solidFill>
            <a:srgbClr val="4A8CFF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/07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1719825" y="957725"/>
            <a:ext cx="15192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D</a:t>
            </a:r>
            <a:r>
              <a:rPr b="1" lang="en" sz="11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ESENVOLVIMENTO DAS PLATAFORMAS DE COMUNICAÇÃO</a:t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Canais de comunicação com o cliente e com o grupo.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4168" y="1514734"/>
            <a:ext cx="577011" cy="71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7323825" y="2596175"/>
            <a:ext cx="1353000" cy="396000"/>
          </a:xfrm>
          <a:prstGeom prst="rect">
            <a:avLst/>
          </a:prstGeom>
          <a:solidFill>
            <a:srgbClr val="4A8CFF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15</a:t>
            </a: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/09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0450" y="3501075"/>
            <a:ext cx="564150" cy="5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7349025" y="1110125"/>
            <a:ext cx="14370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roid Sans"/>
                <a:ea typeface="Droid Sans"/>
                <a:cs typeface="Droid Sans"/>
                <a:sym typeface="Droid Sans"/>
              </a:rPr>
              <a:t>2º STATUS REPORT</a:t>
            </a:r>
            <a:endParaRPr b="1"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Desenho 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roid Sans"/>
                <a:ea typeface="Droid Sans"/>
                <a:cs typeface="Droid Sans"/>
                <a:sym typeface="Droid Sans"/>
              </a:rPr>
              <a:t>inicial da solução proposta a partir do estudo do problema </a:t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7"/>
          <p:cNvSpPr txBox="1"/>
          <p:nvPr>
            <p:ph idx="4294967295" type="subTitle"/>
          </p:nvPr>
        </p:nvSpPr>
        <p:spPr>
          <a:xfrm>
            <a:off x="1330950" y="523250"/>
            <a:ext cx="6482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PROCESSO DE REGISTRO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00" y="1018450"/>
            <a:ext cx="7423595" cy="35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717800" y="2139450"/>
            <a:ext cx="31941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Obrigada</a:t>
            </a:r>
            <a:endParaRPr sz="4800"/>
          </a:p>
        </p:txBody>
      </p:sp>
      <p:sp>
        <p:nvSpPr>
          <p:cNvPr id="450" name="Google Shape;450;p58"/>
          <p:cNvSpPr txBox="1"/>
          <p:nvPr>
            <p:ph idx="4" type="subTitle"/>
          </p:nvPr>
        </p:nvSpPr>
        <p:spPr>
          <a:xfrm>
            <a:off x="825125" y="2960275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Dúvidas?</a:t>
            </a:r>
            <a:endParaRPr/>
          </a:p>
        </p:txBody>
      </p:sp>
      <p:sp>
        <p:nvSpPr>
          <p:cNvPr id="451" name="Google Shape;451;p58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8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713300" y="2728000"/>
            <a:ext cx="562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e problema</a:t>
            </a:r>
            <a:endParaRPr/>
          </a:p>
        </p:txBody>
      </p:sp>
      <p:sp>
        <p:nvSpPr>
          <p:cNvPr id="233" name="Google Shape;233;p31"/>
          <p:cNvSpPr txBox="1"/>
          <p:nvPr>
            <p:ph idx="2" type="title"/>
          </p:nvPr>
        </p:nvSpPr>
        <p:spPr>
          <a:xfrm>
            <a:off x="713300" y="1459100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3729775" y="1877700"/>
            <a:ext cx="47007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</a:t>
            </a:r>
            <a:r>
              <a:rPr lang="en"/>
              <a:t>or causa da </a:t>
            </a:r>
            <a:r>
              <a:rPr lang="en"/>
              <a:t>pandemia, o governo</a:t>
            </a:r>
            <a:r>
              <a:rPr lang="en"/>
              <a:t> federal intensificou as discussões sobre teletrabalho e lançou a Instrução Normativa nº 65/2020, que estabelece orientações, critérios e procedimentos gerais para aderir a essa modalidade de trabalho.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12996" r="12989" t="0"/>
          <a:stretch/>
        </p:blipFill>
        <p:spPr>
          <a:xfrm>
            <a:off x="0" y="1075474"/>
            <a:ext cx="3327120" cy="299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1" type="subTitle"/>
          </p:nvPr>
        </p:nvSpPr>
        <p:spPr>
          <a:xfrm>
            <a:off x="3730075" y="1155150"/>
            <a:ext cx="47007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 o surgimento dessa normativa, tornou-se </a:t>
            </a:r>
            <a:r>
              <a:rPr lang="en"/>
              <a:t>possível</a:t>
            </a:r>
            <a:r>
              <a:rPr lang="en"/>
              <a:t> a implementação do trabalho remoto nas instituições públicas.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trabalho remoto se </a:t>
            </a:r>
            <a:r>
              <a:rPr lang="en"/>
              <a:t>mostra</a:t>
            </a:r>
            <a:r>
              <a:rPr lang="en"/>
              <a:t> muito </a:t>
            </a:r>
            <a:r>
              <a:rPr lang="en"/>
              <a:t>benéfico para instituição e colaborador, no entanto existem diversos problemas para sua implementação.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Por conta </a:t>
            </a:r>
            <a:r>
              <a:rPr lang="en"/>
              <a:t>disso, esse</a:t>
            </a:r>
            <a:r>
              <a:rPr lang="en"/>
              <a:t> projeto visa especificar um sistema que permita atender todos os requisitos para o </a:t>
            </a:r>
            <a:r>
              <a:rPr lang="en"/>
              <a:t>funcionamento</a:t>
            </a:r>
            <a:r>
              <a:rPr lang="en"/>
              <a:t> do trabalho remoto na faculdade.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12996" r="12989" t="0"/>
          <a:stretch/>
        </p:blipFill>
        <p:spPr>
          <a:xfrm>
            <a:off x="0" y="1075474"/>
            <a:ext cx="3327120" cy="299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idx="4294967295" type="subTitle"/>
          </p:nvPr>
        </p:nvSpPr>
        <p:spPr>
          <a:xfrm>
            <a:off x="1173475" y="300850"/>
            <a:ext cx="65145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1"/>
                </a:solidFill>
              </a:rPr>
              <a:t>MAPEAMENTO PROBLEMAS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850"/>
            <a:ext cx="8790047" cy="36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 txBox="1"/>
          <p:nvPr>
            <p:ph idx="4294967295" type="subTitle"/>
          </p:nvPr>
        </p:nvSpPr>
        <p:spPr>
          <a:xfrm>
            <a:off x="1173475" y="300850"/>
            <a:ext cx="65145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1"/>
                </a:solidFill>
              </a:rPr>
              <a:t>MATRIZ GUT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863"/>
            <a:ext cx="8839201" cy="14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2810575" y="2629575"/>
            <a:ext cx="568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Expectativas</a:t>
            </a:r>
            <a:endParaRPr/>
          </a:p>
        </p:txBody>
      </p:sp>
      <p:sp>
        <p:nvSpPr>
          <p:cNvPr id="267" name="Google Shape;267;p36"/>
          <p:cNvSpPr txBox="1"/>
          <p:nvPr>
            <p:ph idx="2" type="title"/>
          </p:nvPr>
        </p:nvSpPr>
        <p:spPr>
          <a:xfrm>
            <a:off x="4030975" y="148777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